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6" r:id="rId4"/>
    <p:sldId id="264" r:id="rId5"/>
    <p:sldId id="267" r:id="rId6"/>
    <p:sldId id="268" r:id="rId7"/>
    <p:sldId id="293" r:id="rId8"/>
    <p:sldId id="271" r:id="rId9"/>
    <p:sldId id="283" r:id="rId10"/>
    <p:sldId id="285" r:id="rId11"/>
    <p:sldId id="294" r:id="rId12"/>
    <p:sldId id="272" r:id="rId13"/>
    <p:sldId id="286" r:id="rId14"/>
    <p:sldId id="269" r:id="rId15"/>
    <p:sldId id="287" r:id="rId16"/>
    <p:sldId id="288" r:id="rId17"/>
    <p:sldId id="289" r:id="rId18"/>
    <p:sldId id="290" r:id="rId19"/>
    <p:sldId id="292" r:id="rId20"/>
    <p:sldId id="279" r:id="rId21"/>
    <p:sldId id="281" r:id="rId22"/>
    <p:sldId id="282" r:id="rId23"/>
    <p:sldId id="295" r:id="rId24"/>
    <p:sldId id="270" r:id="rId25"/>
    <p:sldId id="284" r:id="rId26"/>
    <p:sldId id="273" r:id="rId27"/>
    <p:sldId id="274" r:id="rId28"/>
    <p:sldId id="275" r:id="rId29"/>
    <p:sldId id="296" r:id="rId30"/>
    <p:sldId id="263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1954-F238-44F4-8DB0-7DC20DEE5D2D}" type="datetimeFigureOut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DB4C-2F6C-4723-8571-943FC0774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Difficult query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Ranking robustness </a:t>
            </a:r>
            <a:r>
              <a:rPr lang="en-US" altLang="zh-TW" dirty="0" err="1" smtClean="0"/>
              <a:t>priciple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Ranking robustness </a:t>
            </a:r>
            <a:r>
              <a:rPr lang="en-US" altLang="zh-TW" dirty="0" err="1" smtClean="0"/>
              <a:t>priciple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Ranking robustness </a:t>
            </a:r>
            <a:r>
              <a:rPr lang="en-US" altLang="zh-TW" dirty="0" err="1" smtClean="0"/>
              <a:t>priciple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Ranking robustness </a:t>
            </a:r>
            <a:r>
              <a:rPr lang="en-US" altLang="zh-TW" dirty="0" err="1" smtClean="0"/>
              <a:t>priciple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Ranking robustness </a:t>
            </a:r>
            <a:r>
              <a:rPr lang="en-US" altLang="zh-TW" dirty="0" err="1" smtClean="0"/>
              <a:t>priciple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expriment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This</a:t>
            </a:r>
            <a:r>
              <a:rPr lang="en-US" altLang="zh-TW" baseline="0" dirty="0" smtClean="0"/>
              <a:t> paper do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expriment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expriment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expriment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expriment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還要加上</a:t>
            </a:r>
            <a:r>
              <a:rPr lang="en-US" altLang="zh-TW" dirty="0" smtClean="0"/>
              <a:t>introduction</a:t>
            </a:r>
            <a:r>
              <a:rPr lang="zh-TW" altLang="en-US" dirty="0" smtClean="0"/>
              <a:t>那裏的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Ranking robustness </a:t>
            </a:r>
            <a:r>
              <a:rPr lang="en-US" altLang="zh-TW" dirty="0" err="1" smtClean="0"/>
              <a:t>priciple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之前的</a:t>
            </a:r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之前的</a:t>
            </a:r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Ranking robustness </a:t>
            </a:r>
            <a:r>
              <a:rPr lang="en-US" altLang="zh-TW" dirty="0" err="1" smtClean="0"/>
              <a:t>priciple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Ranking robustness </a:t>
            </a:r>
            <a:r>
              <a:rPr lang="en-US" altLang="zh-TW" dirty="0" err="1" smtClean="0"/>
              <a:t>priciple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A6F495-4F92-4813-BDB8-B172C07A986A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BEC3-CC55-4550-A5F2-84A30F06ABDA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D3D7-3B23-441E-BC55-868967A83CBC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725-0E60-4D48-8BAB-A39B8DCDB222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FEA272-2523-4C71-858F-51E9A7B4B33E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1147-0E79-41BD-943C-80A445A3E565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14C7-1160-44AC-8A9E-6FF6486D2FFC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547ED-C18B-43E7-AA75-F0CDE48EA8FC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6648-2E80-428B-A315-F24B9CD3A21E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AEF67-F373-4695-9048-73CB124F4B58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354BA0-D6AD-4AB2-89AC-5AA5640DCF23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F078CB7-1FD2-4C2A-87BF-FFE2B173BA4E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371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2013/6/10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Shiwen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Cheng,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Arash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TW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                  </a:t>
            </a:r>
            <a:r>
              <a:rPr lang="en-US" altLang="zh-TW" sz="2000" dirty="0" err="1" smtClean="0">
                <a:solidFill>
                  <a:schemeClr val="bg1">
                    <a:lumMod val="50000"/>
                  </a:schemeClr>
                </a:solidFill>
              </a:rPr>
              <a:t>Termehchy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Vagelis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err="1" smtClean="0">
                <a:solidFill>
                  <a:schemeClr val="bg1">
                    <a:lumMod val="50000"/>
                  </a:schemeClr>
                </a:solidFill>
              </a:rPr>
              <a:t>Hristidis</a:t>
            </a:r>
            <a:endParaRPr lang="en-US" altLang="zh-TW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CIKM’12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Advisor: 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Chen-Yu Huang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349909" y="1556792"/>
            <a:ext cx="5768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Predicting the Effectiveness of Keyword Queries </a:t>
            </a:r>
          </a:p>
          <a:p>
            <a:pPr algn="ctr" eaLnBrk="1" hangingPunct="1"/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on Databases</a:t>
            </a:r>
            <a:endParaRPr kumimoji="0"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4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Term database appear in DB1 and DB2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EX : book =&gt;150, article =&gt; 100, movie=&gt;10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171450" lvl="1"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Much harder to decide the desired entity set in DB2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Take into account the </a:t>
            </a:r>
            <a:r>
              <a:rPr lang="en-US" altLang="zh-TW" sz="2800" b="1" dirty="0">
                <a:solidFill>
                  <a:schemeClr val="tx1"/>
                </a:solidFill>
              </a:rPr>
              <a:t>distributions</a:t>
            </a:r>
            <a:r>
              <a:rPr lang="en-US" altLang="zh-TW" sz="2800" dirty="0">
                <a:solidFill>
                  <a:schemeClr val="tx1"/>
                </a:solidFill>
              </a:rPr>
              <a:t> of the query term in the database as well.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Ranking Robustness Principle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267744" y="173274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DB1</a:t>
            </a:r>
            <a:endParaRPr lang="zh-TW" altLang="en-US" sz="2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68144" y="173274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DB2</a:t>
            </a:r>
            <a:endParaRPr lang="zh-TW" altLang="en-US" sz="20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4846159" y="248156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book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84485" y="247940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book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915362" y="248156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movie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660232" y="249851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article</a:t>
            </a:r>
            <a:endParaRPr lang="zh-TW" altLang="en-US" sz="2000" dirty="0"/>
          </a:p>
        </p:txBody>
      </p:sp>
      <p:cxnSp>
        <p:nvCxnSpPr>
          <p:cNvPr id="16" name="直線接點 15"/>
          <p:cNvCxnSpPr>
            <a:endCxn id="8" idx="0"/>
          </p:cNvCxnSpPr>
          <p:nvPr/>
        </p:nvCxnSpPr>
        <p:spPr>
          <a:xfrm flipH="1">
            <a:off x="1580529" y="2132856"/>
            <a:ext cx="903240" cy="346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endCxn id="9" idx="0"/>
          </p:cNvCxnSpPr>
          <p:nvPr/>
        </p:nvCxnSpPr>
        <p:spPr>
          <a:xfrm>
            <a:off x="2483769" y="2132856"/>
            <a:ext cx="935649" cy="34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2"/>
            <a:endCxn id="3" idx="0"/>
          </p:cNvCxnSpPr>
          <p:nvPr/>
        </p:nvCxnSpPr>
        <p:spPr>
          <a:xfrm flipH="1">
            <a:off x="5242203" y="2132856"/>
            <a:ext cx="1021985" cy="34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5" idx="2"/>
            <a:endCxn id="10" idx="0"/>
          </p:cNvCxnSpPr>
          <p:nvPr/>
        </p:nvCxnSpPr>
        <p:spPr>
          <a:xfrm>
            <a:off x="6264188" y="2132856"/>
            <a:ext cx="900100" cy="365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Ranking robustness principle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rgbClr val="C00000"/>
                </a:solidFill>
              </a:rPr>
              <a:t>A framework to measure structure robustness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10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corrupted version of DB can be seen as a random sample of such a probabilistic model.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Model database DB as a triplet( S, T, A)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V : the number of distinct terms in database</a:t>
            </a:r>
            <a:r>
              <a:rPr lang="zh-TW" altLang="en-US" sz="2600" dirty="0" smtClean="0">
                <a:solidFill>
                  <a:schemeClr val="tx1"/>
                </a:solidFill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</a:rPr>
              <a:t>DB</a:t>
            </a:r>
          </a:p>
          <a:p>
            <a:pPr lvl="1"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Attribute value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600" dirty="0" smtClean="0">
                <a:solidFill>
                  <a:schemeClr val="tx1"/>
                </a:solidFill>
              </a:rPr>
              <a:t> : 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600" dirty="0" smtClean="0">
                <a:solidFill>
                  <a:schemeClr val="tx1"/>
                </a:solidFill>
              </a:rPr>
              <a:t> = (X</a:t>
            </a:r>
            <a:r>
              <a:rPr lang="en-US" altLang="zh-TW" sz="1800" dirty="0" smtClean="0">
                <a:solidFill>
                  <a:schemeClr val="tx1"/>
                </a:solidFill>
              </a:rPr>
              <a:t>a,1 </a:t>
            </a:r>
            <a:r>
              <a:rPr lang="en-US" altLang="zh-TW" sz="2600" dirty="0" smtClean="0">
                <a:solidFill>
                  <a:schemeClr val="tx1"/>
                </a:solidFill>
              </a:rPr>
              <a:t>, …., 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a,v</a:t>
            </a:r>
            <a:r>
              <a:rPr lang="en-US" altLang="zh-TW" sz="2600" dirty="0" smtClean="0">
                <a:solidFill>
                  <a:schemeClr val="tx1"/>
                </a:solidFill>
              </a:rPr>
              <a:t>)   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0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a,j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az-Cyrl-AZ" altLang="zh-TW" sz="2000" dirty="0" smtClean="0">
                <a:solidFill>
                  <a:schemeClr val="tx1"/>
                </a:solidFill>
              </a:rPr>
              <a:t>є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000" dirty="0" smtClean="0">
                <a:solidFill>
                  <a:schemeClr val="tx1"/>
                </a:solidFill>
              </a:rPr>
              <a:t> is  a random variable that represents the frequency of term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w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j</a:t>
            </a:r>
            <a:r>
              <a:rPr lang="en-US" altLang="zh-TW" sz="2000" dirty="0" smtClean="0">
                <a:solidFill>
                  <a:schemeClr val="tx1"/>
                </a:solidFill>
              </a:rPr>
              <a:t> in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a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Probability mass function </a:t>
            </a:r>
            <a:r>
              <a:rPr lang="en-US" altLang="zh-TW" sz="2600" dirty="0">
                <a:solidFill>
                  <a:schemeClr val="tx1"/>
                </a:solidFill>
              </a:rPr>
              <a:t>of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800" dirty="0">
                <a:solidFill>
                  <a:schemeClr val="tx1"/>
                </a:solidFill>
              </a:rPr>
              <a:t> : 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Structure robustness</a:t>
            </a:r>
            <a:endParaRPr lang="zh-TW" altLang="en-US" sz="4000" dirty="0" smtClean="0">
              <a:cs typeface="Tung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22675"/>
            <a:ext cx="5049285" cy="5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Attribute value set A :  X</a:t>
            </a:r>
            <a:r>
              <a:rPr lang="en-US" altLang="zh-TW" sz="1600" dirty="0">
                <a:solidFill>
                  <a:schemeClr val="tx1"/>
                </a:solidFill>
              </a:rPr>
              <a:t>A</a:t>
            </a:r>
            <a:r>
              <a:rPr lang="en-US" altLang="zh-TW" sz="2600" dirty="0" smtClean="0">
                <a:solidFill>
                  <a:schemeClr val="tx1"/>
                </a:solidFill>
              </a:rPr>
              <a:t> = (X</a:t>
            </a:r>
            <a:r>
              <a:rPr lang="en-US" altLang="zh-TW" sz="1800" dirty="0" smtClean="0">
                <a:solidFill>
                  <a:schemeClr val="tx1"/>
                </a:solidFill>
              </a:rPr>
              <a:t>1 </a:t>
            </a:r>
            <a:r>
              <a:rPr lang="en-US" altLang="zh-TW" sz="2600" dirty="0" smtClean="0">
                <a:solidFill>
                  <a:schemeClr val="tx1"/>
                </a:solidFill>
              </a:rPr>
              <a:t>, ….,  X</a:t>
            </a:r>
            <a:r>
              <a:rPr lang="en-US" altLang="zh-TW" sz="1800" dirty="0" smtClean="0">
                <a:solidFill>
                  <a:schemeClr val="tx1"/>
                </a:solidFill>
              </a:rPr>
              <a:t>|A</a:t>
            </a:r>
            <a:r>
              <a:rPr lang="en-US" altLang="zh-TW" sz="1800" dirty="0">
                <a:solidFill>
                  <a:schemeClr val="tx1"/>
                </a:solidFill>
              </a:rPr>
              <a:t>|</a:t>
            </a:r>
            <a:r>
              <a:rPr lang="en-US" altLang="zh-TW" sz="2600" dirty="0" smtClean="0">
                <a:solidFill>
                  <a:schemeClr val="tx1"/>
                </a:solidFill>
              </a:rPr>
              <a:t>)   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0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az-Cyrl-AZ" altLang="zh-TW" sz="2000" dirty="0" smtClean="0">
                <a:solidFill>
                  <a:schemeClr val="tx1"/>
                </a:solidFill>
              </a:rPr>
              <a:t>є</a:t>
            </a:r>
            <a:r>
              <a:rPr lang="en-US" altLang="zh-TW" sz="2000" dirty="0" smtClean="0">
                <a:solidFill>
                  <a:schemeClr val="tx1"/>
                </a:solidFill>
              </a:rPr>
              <a:t>X</a:t>
            </a:r>
            <a:r>
              <a:rPr lang="en-US" altLang="zh-TW" sz="1400" dirty="0" smtClean="0">
                <a:solidFill>
                  <a:schemeClr val="tx1"/>
                </a:solidFill>
              </a:rPr>
              <a:t>A</a:t>
            </a:r>
            <a:r>
              <a:rPr lang="en-US" altLang="zh-TW" sz="2000" dirty="0" smtClean="0">
                <a:solidFill>
                  <a:schemeClr val="tx1"/>
                </a:solidFill>
              </a:rPr>
              <a:t> is  a vector of size V that denotes  the frequencies of terms in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a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Probability mass function </a:t>
            </a:r>
            <a:r>
              <a:rPr lang="en-US" altLang="zh-TW" sz="2600" dirty="0">
                <a:solidFill>
                  <a:schemeClr val="tx1"/>
                </a:solidFill>
              </a:rPr>
              <a:t>of </a:t>
            </a:r>
            <a:r>
              <a:rPr lang="en-US" altLang="zh-TW" sz="2600" dirty="0" smtClean="0">
                <a:solidFill>
                  <a:schemeClr val="tx1"/>
                </a:solidFill>
              </a:rPr>
              <a:t>X</a:t>
            </a:r>
            <a:r>
              <a:rPr lang="en-US" altLang="zh-TW" sz="1600" dirty="0">
                <a:solidFill>
                  <a:schemeClr val="tx1"/>
                </a:solidFill>
              </a:rPr>
              <a:t>A</a:t>
            </a:r>
            <a:r>
              <a:rPr lang="en-US" altLang="zh-TW" sz="2800" dirty="0" smtClean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: 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 lvl="1">
              <a:defRPr/>
            </a:pPr>
            <a:endParaRPr lang="en-US" altLang="zh-TW" sz="2200" dirty="0"/>
          </a:p>
          <a:p>
            <a:pPr lvl="1">
              <a:spcAft>
                <a:spcPts val="180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The domain of  x    is all |</a:t>
            </a:r>
            <a:r>
              <a:rPr lang="en-US" altLang="zh-TW" dirty="0" err="1" smtClean="0">
                <a:solidFill>
                  <a:schemeClr val="tx1"/>
                </a:solidFill>
              </a:rPr>
              <a:t>A|xV</a:t>
            </a:r>
            <a:r>
              <a:rPr lang="en-US" altLang="zh-TW" dirty="0" smtClean="0">
                <a:solidFill>
                  <a:schemeClr val="tx1"/>
                </a:solidFill>
              </a:rPr>
              <a:t> matrices : M(|A| x V)</a:t>
            </a:r>
          </a:p>
          <a:p>
            <a:pPr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Similarly define X</a:t>
            </a:r>
            <a:r>
              <a:rPr lang="en-US" altLang="zh-TW" sz="2000" dirty="0" smtClean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 and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s</a:t>
            </a:r>
            <a:r>
              <a:rPr lang="en-US" altLang="zh-TW" sz="1800" dirty="0" smtClean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that model the set of attributes T and the set of entity sets </a:t>
            </a:r>
            <a:r>
              <a:rPr lang="en-US" altLang="zh-TW" sz="2800" dirty="0" smtClean="0">
                <a:solidFill>
                  <a:schemeClr val="tx1"/>
                </a:solidFill>
              </a:rPr>
              <a:t>S.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Structure robustness</a:t>
            </a:r>
            <a:endParaRPr lang="zh-TW" altLang="en-US" sz="4000" dirty="0">
              <a:cs typeface="Tunga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49" y="3205972"/>
            <a:ext cx="7200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單箭頭接點 2"/>
          <p:cNvCxnSpPr/>
          <p:nvPr/>
        </p:nvCxnSpPr>
        <p:spPr>
          <a:xfrm>
            <a:off x="2411760" y="401499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3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Structured Robustness score(SR score)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g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retrieval function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L : ranked list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dirty="0" err="1" smtClean="0">
                <a:solidFill>
                  <a:schemeClr val="tx1"/>
                </a:solidFill>
              </a:rPr>
              <a:t>f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200" dirty="0" err="1" smtClean="0">
                <a:solidFill>
                  <a:schemeClr val="tx1"/>
                </a:solidFill>
              </a:rPr>
              <a:t>DB</a:t>
            </a:r>
            <a:r>
              <a:rPr lang="en-US" altLang="zh-TW" dirty="0" smtClean="0">
                <a:solidFill>
                  <a:schemeClr val="tx1"/>
                </a:solidFill>
              </a:rPr>
              <a:t> : </a:t>
            </a:r>
            <a:r>
              <a:rPr lang="en-US" altLang="zh-TW" dirty="0">
                <a:solidFill>
                  <a:schemeClr val="tx1"/>
                </a:solidFill>
              </a:rPr>
              <a:t>noise generation model </a:t>
            </a:r>
            <a:r>
              <a:rPr lang="en-US" altLang="zh-TW" dirty="0" smtClean="0">
                <a:solidFill>
                  <a:schemeClr val="tx1"/>
                </a:solidFill>
              </a:rPr>
              <a:t> for database DB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dirty="0" err="1" smtClean="0">
                <a:solidFill>
                  <a:schemeClr val="tx1"/>
                </a:solidFill>
              </a:rPr>
              <a:t>Sim</a:t>
            </a:r>
            <a:r>
              <a:rPr lang="en-US" altLang="zh-TW" dirty="0" smtClean="0">
                <a:solidFill>
                  <a:schemeClr val="tx1"/>
                </a:solidFill>
              </a:rPr>
              <a:t> : the Spearman rank correlation between the ranked answer lists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Structured robustness calculation</a:t>
            </a:r>
            <a:endParaRPr lang="zh-TW" altLang="en-US" sz="4000" dirty="0" smtClean="0">
              <a:cs typeface="Tunga" pitchFamily="2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37204"/>
            <a:ext cx="6429465" cy="109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4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Define the noise generation model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f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DB</a:t>
            </a:r>
            <a:r>
              <a:rPr lang="en-US" altLang="zh-TW" sz="2800" dirty="0" smtClean="0">
                <a:solidFill>
                  <a:schemeClr val="tx1"/>
                </a:solidFill>
              </a:rPr>
              <a:t>(M) for database DB.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Attribute value is corrupted by a combination of three corruption levels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The </a:t>
            </a:r>
            <a:r>
              <a:rPr lang="en-US" altLang="zh-TW" sz="2400" dirty="0">
                <a:solidFill>
                  <a:schemeClr val="tx1"/>
                </a:solidFill>
              </a:rPr>
              <a:t>v</a:t>
            </a:r>
            <a:r>
              <a:rPr lang="en-US" altLang="zh-TW" sz="2400" dirty="0" smtClean="0">
                <a:solidFill>
                  <a:schemeClr val="tx1"/>
                </a:solidFill>
              </a:rPr>
              <a:t>alue itself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Its attribute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Its entity set</a:t>
            </a: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Noise generation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0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noise generation model attribute value A :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err="1">
                <a:solidFill>
                  <a:schemeClr val="tx1"/>
                </a:solidFill>
              </a:rPr>
              <a:t>T</a:t>
            </a:r>
            <a:r>
              <a:rPr lang="en-US" altLang="zh-TW" sz="1800" dirty="0" err="1">
                <a:solidFill>
                  <a:schemeClr val="tx1"/>
                </a:solidFill>
              </a:rPr>
              <a:t>t</a:t>
            </a:r>
            <a:r>
              <a:rPr lang="en-US" altLang="zh-TW" sz="2400" dirty="0">
                <a:solidFill>
                  <a:schemeClr val="tx1"/>
                </a:solidFill>
              </a:rPr>
              <a:t> : attribute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err="1">
                <a:solidFill>
                  <a:schemeClr val="tx1"/>
                </a:solidFill>
              </a:rPr>
              <a:t>S</a:t>
            </a:r>
            <a:r>
              <a:rPr lang="en-US" altLang="zh-TW" sz="1800" dirty="0" err="1">
                <a:solidFill>
                  <a:schemeClr val="tx1"/>
                </a:solidFill>
              </a:rPr>
              <a:t>s</a:t>
            </a:r>
            <a:r>
              <a:rPr lang="en-US" altLang="zh-TW" sz="2400" dirty="0">
                <a:solidFill>
                  <a:schemeClr val="tx1"/>
                </a:solidFill>
              </a:rPr>
              <a:t> : entity set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err="1">
                <a:solidFill>
                  <a:schemeClr val="tx1"/>
                </a:solidFill>
              </a:rPr>
              <a:t>f</a:t>
            </a:r>
            <a:r>
              <a:rPr lang="en-US" altLang="zh-TW" sz="1800" dirty="0" err="1">
                <a:solidFill>
                  <a:schemeClr val="tx1"/>
                </a:solidFill>
              </a:rPr>
              <a:t>Y</a:t>
            </a:r>
            <a:r>
              <a:rPr lang="en-US" altLang="zh-TW" sz="1400" dirty="0" err="1">
                <a:solidFill>
                  <a:schemeClr val="tx1"/>
                </a:solidFill>
              </a:rPr>
              <a:t>t,j</a:t>
            </a:r>
            <a:r>
              <a:rPr lang="en-US" altLang="zh-TW" sz="2400" dirty="0">
                <a:solidFill>
                  <a:schemeClr val="tx1"/>
                </a:solidFill>
              </a:rPr>
              <a:t> (</a:t>
            </a:r>
            <a:r>
              <a:rPr lang="en-US" altLang="zh-TW" sz="1800" dirty="0" err="1">
                <a:solidFill>
                  <a:schemeClr val="tx1"/>
                </a:solidFill>
              </a:rPr>
              <a:t>Y</a:t>
            </a:r>
            <a:r>
              <a:rPr lang="en-US" altLang="zh-TW" sz="1400" dirty="0" err="1">
                <a:solidFill>
                  <a:schemeClr val="tx1"/>
                </a:solidFill>
              </a:rPr>
              <a:t>s,j</a:t>
            </a:r>
            <a:r>
              <a:rPr lang="en-US" altLang="zh-TW" sz="2400" dirty="0">
                <a:solidFill>
                  <a:schemeClr val="tx1"/>
                </a:solidFill>
              </a:rPr>
              <a:t>) : the probability of </a:t>
            </a:r>
            <a:r>
              <a:rPr lang="en-US" altLang="zh-TW" sz="2400" dirty="0" err="1">
                <a:solidFill>
                  <a:schemeClr val="tx1"/>
                </a:solidFill>
              </a:rPr>
              <a:t>w</a:t>
            </a:r>
            <a:r>
              <a:rPr lang="en-US" altLang="zh-TW" sz="1800" dirty="0" err="1">
                <a:solidFill>
                  <a:schemeClr val="tx1"/>
                </a:solidFill>
              </a:rPr>
              <a:t>j</a:t>
            </a:r>
            <a:r>
              <a:rPr lang="en-US" altLang="zh-TW" sz="1800" dirty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to appear </a:t>
            </a:r>
            <a:r>
              <a:rPr lang="en-US" altLang="zh-TW" sz="2400" dirty="0" err="1">
                <a:solidFill>
                  <a:schemeClr val="tx1"/>
                </a:solidFill>
              </a:rPr>
              <a:t>y</a:t>
            </a:r>
            <a:r>
              <a:rPr lang="en-US" altLang="zh-TW" sz="1600" dirty="0" err="1">
                <a:solidFill>
                  <a:schemeClr val="tx1"/>
                </a:solidFill>
              </a:rPr>
              <a:t>t,j</a:t>
            </a:r>
            <a:r>
              <a:rPr lang="en-US" altLang="zh-TW" sz="1600" dirty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times in </a:t>
            </a:r>
            <a:r>
              <a:rPr lang="en-US" altLang="zh-TW" sz="2400" dirty="0" err="1">
                <a:solidFill>
                  <a:schemeClr val="tx1"/>
                </a:solidFill>
              </a:rPr>
              <a:t>T</a:t>
            </a:r>
            <a:r>
              <a:rPr lang="en-US" altLang="zh-TW" sz="1800" dirty="0" err="1">
                <a:solidFill>
                  <a:schemeClr val="tx1"/>
                </a:solidFill>
              </a:rPr>
              <a:t>t</a:t>
            </a:r>
            <a:endParaRPr lang="en-US" altLang="zh-TW" sz="18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err="1">
                <a:solidFill>
                  <a:schemeClr val="tx1"/>
                </a:solidFill>
              </a:rPr>
              <a:t>f</a:t>
            </a:r>
            <a:r>
              <a:rPr lang="en-US" altLang="zh-TW" sz="1800" dirty="0" err="1">
                <a:solidFill>
                  <a:schemeClr val="tx1"/>
                </a:solidFill>
              </a:rPr>
              <a:t>Z</a:t>
            </a:r>
            <a:r>
              <a:rPr lang="en-US" altLang="zh-TW" sz="1400" dirty="0" err="1">
                <a:solidFill>
                  <a:schemeClr val="tx1"/>
                </a:solidFill>
              </a:rPr>
              <a:t>s,j</a:t>
            </a:r>
            <a:r>
              <a:rPr lang="en-US" altLang="zh-TW" sz="2400" dirty="0">
                <a:solidFill>
                  <a:schemeClr val="tx1"/>
                </a:solidFill>
              </a:rPr>
              <a:t> (</a:t>
            </a:r>
            <a:r>
              <a:rPr lang="en-US" altLang="zh-TW" sz="1800" dirty="0" err="1">
                <a:solidFill>
                  <a:schemeClr val="tx1"/>
                </a:solidFill>
              </a:rPr>
              <a:t>Z</a:t>
            </a:r>
            <a:r>
              <a:rPr lang="en-US" altLang="zh-TW" sz="1400" dirty="0" err="1">
                <a:solidFill>
                  <a:schemeClr val="tx1"/>
                </a:solidFill>
              </a:rPr>
              <a:t>s,j</a:t>
            </a:r>
            <a:r>
              <a:rPr lang="en-US" altLang="zh-TW" sz="2400" dirty="0">
                <a:solidFill>
                  <a:schemeClr val="tx1"/>
                </a:solidFill>
              </a:rPr>
              <a:t>) : the probability of </a:t>
            </a:r>
            <a:r>
              <a:rPr lang="en-US" altLang="zh-TW" sz="2400" dirty="0" err="1">
                <a:solidFill>
                  <a:schemeClr val="tx1"/>
                </a:solidFill>
              </a:rPr>
              <a:t>w</a:t>
            </a:r>
            <a:r>
              <a:rPr lang="en-US" altLang="zh-TW" sz="1600" dirty="0" err="1">
                <a:solidFill>
                  <a:schemeClr val="tx1"/>
                </a:solidFill>
              </a:rPr>
              <a:t>j</a:t>
            </a:r>
            <a:r>
              <a:rPr lang="en-US" altLang="zh-TW" sz="2400" dirty="0">
                <a:solidFill>
                  <a:schemeClr val="tx1"/>
                </a:solidFill>
              </a:rPr>
              <a:t> to appear </a:t>
            </a:r>
            <a:r>
              <a:rPr lang="en-US" altLang="zh-TW" dirty="0" err="1">
                <a:solidFill>
                  <a:schemeClr val="tx1"/>
                </a:solidFill>
              </a:rPr>
              <a:t>Z</a:t>
            </a:r>
            <a:r>
              <a:rPr lang="en-US" altLang="zh-TW" sz="1800" dirty="0" err="1">
                <a:solidFill>
                  <a:schemeClr val="tx1"/>
                </a:solidFill>
              </a:rPr>
              <a:t>t,j</a:t>
            </a:r>
            <a:r>
              <a:rPr lang="en-US" altLang="zh-TW" sz="2400" dirty="0">
                <a:solidFill>
                  <a:schemeClr val="tx1"/>
                </a:solidFill>
              </a:rPr>
              <a:t> times in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S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s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0≤</a:t>
            </a:r>
            <a:r>
              <a:rPr lang="el-GR" altLang="zh-TW" sz="2800" dirty="0" smtClean="0">
                <a:solidFill>
                  <a:schemeClr val="tx1"/>
                </a:solidFill>
              </a:rPr>
              <a:t>γ</a:t>
            </a:r>
            <a:r>
              <a:rPr lang="en-US" altLang="zh-TW" sz="1800" dirty="0" smtClean="0">
                <a:solidFill>
                  <a:schemeClr val="tx1"/>
                </a:solidFill>
              </a:rPr>
              <a:t>A</a:t>
            </a:r>
            <a:r>
              <a:rPr lang="el-GR" altLang="zh-TW" sz="2800" dirty="0">
                <a:solidFill>
                  <a:schemeClr val="tx1"/>
                </a:solidFill>
              </a:rPr>
              <a:t> </a:t>
            </a:r>
            <a:r>
              <a:rPr lang="el-GR" altLang="zh-TW" sz="2800" dirty="0" smtClean="0">
                <a:solidFill>
                  <a:schemeClr val="tx1"/>
                </a:solidFill>
              </a:rPr>
              <a:t>γ</a:t>
            </a:r>
            <a:r>
              <a:rPr lang="en-US" altLang="zh-TW" sz="1600" dirty="0" smtClean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,</a:t>
            </a:r>
            <a:r>
              <a:rPr lang="el-GR" altLang="zh-TW" sz="2800" dirty="0">
                <a:solidFill>
                  <a:schemeClr val="tx1"/>
                </a:solidFill>
              </a:rPr>
              <a:t> </a:t>
            </a:r>
            <a:r>
              <a:rPr lang="el-GR" altLang="zh-TW" sz="2800" dirty="0" smtClean="0">
                <a:solidFill>
                  <a:schemeClr val="tx1"/>
                </a:solidFill>
              </a:rPr>
              <a:t>γ</a:t>
            </a:r>
            <a:r>
              <a:rPr lang="en-US" altLang="zh-TW" sz="1800" dirty="0" smtClean="0">
                <a:solidFill>
                  <a:schemeClr val="tx1"/>
                </a:solidFill>
              </a:rPr>
              <a:t>S</a:t>
            </a:r>
            <a:r>
              <a:rPr lang="en-US" altLang="zh-TW" sz="2800" dirty="0" smtClean="0">
                <a:solidFill>
                  <a:schemeClr val="tx1"/>
                </a:solidFill>
              </a:rPr>
              <a:t> ≤1 and </a:t>
            </a:r>
            <a:r>
              <a:rPr lang="el-GR" altLang="zh-TW" sz="2800" dirty="0" smtClean="0">
                <a:solidFill>
                  <a:schemeClr val="tx1"/>
                </a:solidFill>
              </a:rPr>
              <a:t>γ</a:t>
            </a:r>
            <a:r>
              <a:rPr lang="en-US" altLang="zh-TW" sz="1800" dirty="0" smtClean="0">
                <a:solidFill>
                  <a:schemeClr val="tx1"/>
                </a:solidFill>
              </a:rPr>
              <a:t>A</a:t>
            </a:r>
            <a:r>
              <a:rPr lang="en-US" altLang="zh-TW" sz="2800" dirty="0" smtClean="0">
                <a:solidFill>
                  <a:schemeClr val="tx1"/>
                </a:solidFill>
              </a:rPr>
              <a:t>+</a:t>
            </a:r>
            <a:r>
              <a:rPr lang="el-GR" altLang="zh-TW" sz="2800" dirty="0">
                <a:solidFill>
                  <a:schemeClr val="tx1"/>
                </a:solidFill>
              </a:rPr>
              <a:t> </a:t>
            </a:r>
            <a:r>
              <a:rPr lang="el-GR" altLang="zh-TW" sz="2800" dirty="0" smtClean="0">
                <a:solidFill>
                  <a:schemeClr val="tx1"/>
                </a:solidFill>
              </a:rPr>
              <a:t>γ</a:t>
            </a:r>
            <a:r>
              <a:rPr lang="en-US" altLang="zh-TW" sz="1600" dirty="0" smtClean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+</a:t>
            </a:r>
            <a:r>
              <a:rPr lang="el-GR" altLang="zh-TW" sz="2800" dirty="0">
                <a:solidFill>
                  <a:schemeClr val="tx1"/>
                </a:solidFill>
              </a:rPr>
              <a:t> </a:t>
            </a:r>
            <a:r>
              <a:rPr lang="el-GR" altLang="zh-TW" sz="2800" dirty="0" smtClean="0">
                <a:solidFill>
                  <a:schemeClr val="tx1"/>
                </a:solidFill>
              </a:rPr>
              <a:t>γ</a:t>
            </a:r>
            <a:r>
              <a:rPr lang="en-US" altLang="zh-TW" sz="1800" dirty="0" smtClean="0">
                <a:solidFill>
                  <a:schemeClr val="tx1"/>
                </a:solidFill>
              </a:rPr>
              <a:t>S</a:t>
            </a:r>
            <a:r>
              <a:rPr lang="en-US" altLang="zh-TW" sz="2800" dirty="0" smtClean="0">
                <a:solidFill>
                  <a:schemeClr val="tx1"/>
                </a:solidFill>
              </a:rPr>
              <a:t> = 1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Noise generation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8880"/>
            <a:ext cx="734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attribute value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800" dirty="0" smtClean="0">
                <a:solidFill>
                  <a:schemeClr val="tx1"/>
                </a:solidFill>
              </a:rPr>
              <a:t> is a small document, we mode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f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i,j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</a:rPr>
              <a:t>as a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Poission</a:t>
            </a:r>
            <a:r>
              <a:rPr lang="en-US" altLang="zh-TW" sz="2800" dirty="0" smtClean="0">
                <a:solidFill>
                  <a:schemeClr val="tx1"/>
                </a:solidFill>
              </a:rPr>
              <a:t> distribution:</a:t>
            </a:r>
          </a:p>
          <a:p>
            <a:pPr marL="0" indent="0">
              <a:spcAft>
                <a:spcPts val="1800"/>
              </a:spcAft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spcBef>
                <a:spcPts val="2400"/>
              </a:spcBef>
              <a:spcAft>
                <a:spcPts val="1800"/>
              </a:spcAft>
              <a:defRPr/>
            </a:pPr>
            <a:r>
              <a:rPr lang="el-GR" altLang="zh-TW" sz="1800" dirty="0" smtClean="0">
                <a:solidFill>
                  <a:schemeClr val="tx1"/>
                </a:solidFill>
              </a:rPr>
              <a:t>λ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a,j</a:t>
            </a:r>
            <a:r>
              <a:rPr lang="en-US" altLang="zh-TW" sz="1800" dirty="0" smtClean="0">
                <a:solidFill>
                  <a:schemeClr val="tx1"/>
                </a:solidFill>
              </a:rPr>
              <a:t> : the frequency of  j  in attribute value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1500" dirty="0" err="1" smtClean="0">
                <a:solidFill>
                  <a:schemeClr val="tx1"/>
                </a:solidFill>
              </a:rPr>
              <a:t>a</a:t>
            </a:r>
            <a:endParaRPr lang="en-US" altLang="zh-TW" sz="15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Similarly, model the attribute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T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t</a:t>
            </a:r>
            <a:r>
              <a:rPr lang="en-US" altLang="zh-TW" sz="2400" dirty="0" smtClean="0">
                <a:solidFill>
                  <a:schemeClr val="tx1"/>
                </a:solidFill>
              </a:rPr>
              <a:t> and  entity set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S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s</a:t>
            </a:r>
            <a:r>
              <a:rPr lang="en-US" altLang="zh-TW" sz="2000" dirty="0" smtClean="0">
                <a:solidFill>
                  <a:schemeClr val="tx1"/>
                </a:solidFill>
              </a:rPr>
              <a:t>:</a:t>
            </a:r>
          </a:p>
          <a:p>
            <a:pPr>
              <a:spcAft>
                <a:spcPts val="1200"/>
              </a:spcAft>
              <a:defRPr/>
            </a:pPr>
            <a:endParaRPr lang="en-US" altLang="zh-TW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altLang="zh-TW" sz="1800" dirty="0" smtClean="0">
                <a:solidFill>
                  <a:schemeClr val="tx1"/>
                </a:solidFill>
              </a:rPr>
              <a:t>λ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t,j</a:t>
            </a:r>
            <a:r>
              <a:rPr lang="en-US" altLang="zh-TW" sz="1800" dirty="0" smtClean="0">
                <a:solidFill>
                  <a:schemeClr val="tx1"/>
                </a:solidFill>
              </a:rPr>
              <a:t> </a:t>
            </a:r>
            <a:r>
              <a:rPr lang="en-US" altLang="zh-TW" sz="1800" dirty="0">
                <a:solidFill>
                  <a:schemeClr val="tx1"/>
                </a:solidFill>
              </a:rPr>
              <a:t>: the </a:t>
            </a:r>
            <a:r>
              <a:rPr lang="en-US" altLang="zh-TW" sz="1800" dirty="0" err="1">
                <a:solidFill>
                  <a:schemeClr val="tx1"/>
                </a:solidFill>
              </a:rPr>
              <a:t>frquency</a:t>
            </a:r>
            <a:r>
              <a:rPr lang="en-US" altLang="zh-TW" sz="1800" dirty="0">
                <a:solidFill>
                  <a:schemeClr val="tx1"/>
                </a:solidFill>
              </a:rPr>
              <a:t> of j in </a:t>
            </a:r>
            <a:r>
              <a:rPr lang="en-US" altLang="zh-TW" sz="1800" dirty="0" smtClean="0">
                <a:solidFill>
                  <a:schemeClr val="tx1"/>
                </a:solidFill>
              </a:rPr>
              <a:t>attribute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T</a:t>
            </a:r>
            <a:r>
              <a:rPr lang="en-US" altLang="zh-TW" sz="1500" dirty="0" err="1" smtClean="0">
                <a:solidFill>
                  <a:schemeClr val="tx1"/>
                </a:solidFill>
              </a:rPr>
              <a:t>t</a:t>
            </a:r>
            <a:endParaRPr lang="en-US" altLang="zh-TW" sz="15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r>
              <a:rPr lang="el-GR" altLang="zh-TW" sz="1800" dirty="0" smtClean="0">
                <a:solidFill>
                  <a:schemeClr val="tx1"/>
                </a:solidFill>
              </a:rPr>
              <a:t>λ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s,j</a:t>
            </a:r>
            <a:r>
              <a:rPr lang="en-US" altLang="zh-TW" sz="1800" dirty="0" smtClean="0">
                <a:solidFill>
                  <a:schemeClr val="tx1"/>
                </a:solidFill>
              </a:rPr>
              <a:t> </a:t>
            </a:r>
            <a:r>
              <a:rPr lang="en-US" altLang="zh-TW" sz="1800" dirty="0">
                <a:solidFill>
                  <a:schemeClr val="tx1"/>
                </a:solidFill>
              </a:rPr>
              <a:t>: the </a:t>
            </a:r>
            <a:r>
              <a:rPr lang="en-US" altLang="zh-TW" sz="1800" dirty="0" err="1">
                <a:solidFill>
                  <a:schemeClr val="tx1"/>
                </a:solidFill>
              </a:rPr>
              <a:t>frquency</a:t>
            </a:r>
            <a:r>
              <a:rPr lang="en-US" altLang="zh-TW" sz="1800" dirty="0">
                <a:solidFill>
                  <a:schemeClr val="tx1"/>
                </a:solidFill>
              </a:rPr>
              <a:t> of j in </a:t>
            </a:r>
            <a:r>
              <a:rPr lang="en-US" altLang="zh-TW" sz="1800" dirty="0" smtClean="0">
                <a:solidFill>
                  <a:schemeClr val="tx1"/>
                </a:solidFill>
              </a:rPr>
              <a:t>entity set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S</a:t>
            </a:r>
            <a:r>
              <a:rPr lang="en-US" altLang="zh-TW" sz="1700" dirty="0" err="1" smtClean="0">
                <a:solidFill>
                  <a:schemeClr val="tx1"/>
                </a:solidFill>
              </a:rPr>
              <a:t>s</a:t>
            </a:r>
            <a:endParaRPr lang="en-US" altLang="zh-TW" sz="17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sz="1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Noise generation</a:t>
            </a:r>
            <a:endParaRPr lang="zh-TW" altLang="en-US" sz="4000" dirty="0">
              <a:cs typeface="Tunga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76" y="2373499"/>
            <a:ext cx="3024336" cy="7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16" y="4437112"/>
            <a:ext cx="2993849" cy="79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4476956"/>
            <a:ext cx="3022707" cy="7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1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mixture model overestimate the frequency of the terms that are relatively frequent in an attribute or entity set.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Noise generation model: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Noise generation</a:t>
            </a:r>
            <a:endParaRPr lang="zh-TW" altLang="en-US" sz="4000" dirty="0">
              <a:cs typeface="Tunga" pitchFamily="2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80171"/>
            <a:ext cx="6726396" cy="119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1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EX : 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Query </a:t>
            </a:r>
            <a:r>
              <a:rPr lang="en-US" altLang="zh-TW" sz="2400" dirty="0">
                <a:solidFill>
                  <a:schemeClr val="tx1"/>
                </a:solidFill>
              </a:rPr>
              <a:t>term t : ancient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Attribute </a:t>
            </a:r>
            <a:r>
              <a:rPr lang="en-US" altLang="zh-TW" sz="2400" dirty="0" err="1">
                <a:solidFill>
                  <a:schemeClr val="tx1"/>
                </a:solidFill>
              </a:rPr>
              <a:t>T</a:t>
            </a:r>
            <a:r>
              <a:rPr lang="en-US" altLang="zh-TW" sz="2100" dirty="0" err="1">
                <a:solidFill>
                  <a:schemeClr val="tx1"/>
                </a:solidFill>
              </a:rPr>
              <a:t>j</a:t>
            </a:r>
            <a:r>
              <a:rPr lang="en-US" altLang="zh-TW" sz="2400" dirty="0">
                <a:solidFill>
                  <a:schemeClr val="tx1"/>
                </a:solidFill>
              </a:rPr>
              <a:t> : plot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err="1">
                <a:solidFill>
                  <a:schemeClr val="tx1"/>
                </a:solidFill>
              </a:rPr>
              <a:t>γ</a:t>
            </a:r>
            <a:r>
              <a:rPr lang="en-US" altLang="zh-TW" sz="1400" dirty="0" err="1">
                <a:solidFill>
                  <a:schemeClr val="tx1"/>
                </a:solidFill>
              </a:rPr>
              <a:t>T</a:t>
            </a:r>
            <a:r>
              <a:rPr lang="en-US" altLang="zh-TW" sz="2400" dirty="0">
                <a:solidFill>
                  <a:schemeClr val="tx1"/>
                </a:solidFill>
              </a:rPr>
              <a:t> = 0.9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Ancient occurs in attribute </a:t>
            </a:r>
            <a:r>
              <a:rPr lang="en-US" altLang="zh-TW" sz="2400" dirty="0" smtClean="0">
                <a:solidFill>
                  <a:schemeClr val="tx1"/>
                </a:solidFill>
              </a:rPr>
              <a:t>plot:  </a:t>
            </a:r>
            <a:r>
              <a:rPr lang="en-US" altLang="zh-TW" sz="2400" dirty="0">
                <a:solidFill>
                  <a:schemeClr val="tx1"/>
                </a:solidFill>
              </a:rPr>
              <a:t>2132 </a:t>
            </a:r>
            <a:r>
              <a:rPr lang="en-US" altLang="zh-TW" sz="2400" dirty="0" smtClean="0">
                <a:solidFill>
                  <a:schemeClr val="tx1"/>
                </a:solidFill>
              </a:rPr>
              <a:t>times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total number of attribute values </a:t>
            </a:r>
            <a:r>
              <a:rPr lang="en-US" altLang="zh-TW" sz="2400" dirty="0" smtClean="0">
                <a:solidFill>
                  <a:schemeClr val="tx1"/>
                </a:solidFill>
              </a:rPr>
              <a:t>under plot : 184731</a:t>
            </a:r>
          </a:p>
          <a:p>
            <a:pPr lvl="1">
              <a:spcAft>
                <a:spcPts val="1200"/>
              </a:spcAft>
              <a:defRPr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170752" lvl="1" indent="0">
              <a:spcAft>
                <a:spcPts val="1200"/>
              </a:spcAft>
              <a:buNone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=&gt;   </a:t>
            </a:r>
            <a:r>
              <a:rPr lang="el-GR" altLang="zh-TW" sz="2400" dirty="0" smtClean="0">
                <a:solidFill>
                  <a:schemeClr val="tx1"/>
                </a:solidFill>
              </a:rPr>
              <a:t>λ</a:t>
            </a:r>
            <a:r>
              <a:rPr lang="en-US" altLang="zh-TW" sz="2100" dirty="0" err="1">
                <a:solidFill>
                  <a:schemeClr val="tx1"/>
                </a:solidFill>
              </a:rPr>
              <a:t>t,j</a:t>
            </a:r>
            <a:r>
              <a:rPr lang="en-US" altLang="zh-TW" sz="2400" dirty="0">
                <a:solidFill>
                  <a:schemeClr val="tx1"/>
                </a:solidFill>
              </a:rPr>
              <a:t> = 2132 / 184731 = </a:t>
            </a:r>
            <a:r>
              <a:rPr lang="en-US" altLang="zh-TW" sz="2400" dirty="0" smtClean="0">
                <a:solidFill>
                  <a:schemeClr val="tx1"/>
                </a:solidFill>
              </a:rPr>
              <a:t>0.0115</a:t>
            </a:r>
          </a:p>
          <a:p>
            <a:pPr marL="170752" lvl="1" indent="0">
              <a:spcAft>
                <a:spcPts val="1200"/>
              </a:spcAft>
              <a:buNone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=&gt;   Probability  that term t occurs k times in a corrupted plot attribute :</a:t>
            </a:r>
          </a:p>
          <a:p>
            <a:pPr marL="170752" lvl="1" indent="0">
              <a:spcAft>
                <a:spcPts val="1200"/>
              </a:spcAft>
              <a:buNone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                   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f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Y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t,j</a:t>
            </a:r>
            <a:r>
              <a:rPr lang="en-US" altLang="zh-TW" sz="1400" dirty="0" smtClean="0">
                <a:solidFill>
                  <a:schemeClr val="tx1"/>
                </a:solidFill>
              </a:rPr>
              <a:t>  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x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t,</a:t>
            </a:r>
            <a:r>
              <a:rPr lang="en-US" altLang="zh-TW" sz="2100" dirty="0" err="1" smtClean="0">
                <a:solidFill>
                  <a:schemeClr val="tx1"/>
                </a:solidFill>
              </a:rPr>
              <a:t>j</a:t>
            </a:r>
            <a:r>
              <a:rPr lang="en-US" altLang="zh-TW" sz="2400" dirty="0" smtClean="0">
                <a:solidFill>
                  <a:schemeClr val="tx1"/>
                </a:solidFill>
              </a:rPr>
              <a:t>) =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Noise generation</a:t>
            </a:r>
            <a:endParaRPr lang="zh-TW" altLang="en-US" sz="4000" dirty="0">
              <a:cs typeface="Tunga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05" y="5793668"/>
            <a:ext cx="3175478" cy="70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9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rgbClr val="C00000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Ranking robustness principle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framework to measure structure robustness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97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Top-k result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Number of corruption iterations(N)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Algorithm</a:t>
            </a:r>
            <a:endParaRPr lang="zh-TW" altLang="en-US" sz="4000" dirty="0" smtClean="0">
              <a:cs typeface="Tung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83" y="1556050"/>
            <a:ext cx="51693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3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Q11: difficult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Noise generation</a:t>
            </a:r>
            <a:endParaRPr lang="zh-TW" altLang="en-US" sz="4000" dirty="0">
              <a:cs typeface="Tunga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40754"/>
            <a:ext cx="6089736" cy="397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4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Q9:easy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Noise generation</a:t>
            </a:r>
            <a:endParaRPr lang="zh-TW" altLang="en-US" sz="4000" dirty="0">
              <a:cs typeface="Tunga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38938"/>
            <a:ext cx="6125008" cy="35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Ranking robustness principle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framework to measure structure robustness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rgbClr val="C00000"/>
                </a:solidFill>
              </a:rPr>
              <a:t>Experiments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10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Data set : INEX, Semantic Search 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Data file : select 20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Characteristics: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</a:t>
            </a:r>
            <a:endParaRPr lang="zh-TW" altLang="en-US" sz="4000" dirty="0" smtClean="0">
              <a:cs typeface="Tunga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5145000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4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Ranking algorithm : PRMS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Employs a language model approach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Top-k : k = 10 , k = 20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err="1" smtClean="0">
                <a:solidFill>
                  <a:schemeClr val="tx1"/>
                </a:solidFill>
              </a:rPr>
              <a:t>γ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A</a:t>
            </a:r>
            <a:r>
              <a:rPr lang="en-US" altLang="zh-TW" sz="2800" dirty="0" smtClean="0">
                <a:solidFill>
                  <a:schemeClr val="tx1"/>
                </a:solidFill>
              </a:rPr>
              <a:t>, </a:t>
            </a:r>
            <a:r>
              <a:rPr lang="el-GR" altLang="zh-TW" sz="2800" dirty="0" smtClean="0">
                <a:solidFill>
                  <a:schemeClr val="tx1"/>
                </a:solidFill>
              </a:rPr>
              <a:t>γ</a:t>
            </a:r>
            <a:r>
              <a:rPr lang="en-US" altLang="zh-TW" sz="1600" dirty="0" smtClean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, </a:t>
            </a:r>
            <a:r>
              <a:rPr lang="el-GR" altLang="zh-TW" sz="2800" dirty="0" smtClean="0">
                <a:solidFill>
                  <a:schemeClr val="tx1"/>
                </a:solidFill>
              </a:rPr>
              <a:t>γ</a:t>
            </a:r>
            <a:r>
              <a:rPr lang="en-US" altLang="zh-TW" sz="1600" dirty="0" smtClean="0">
                <a:solidFill>
                  <a:schemeClr val="tx1"/>
                </a:solidFill>
              </a:rPr>
              <a:t>S</a:t>
            </a:r>
            <a:r>
              <a:rPr lang="en-US" altLang="zh-TW" sz="2800" dirty="0" smtClean="0">
                <a:solidFill>
                  <a:schemeClr val="tx1"/>
                </a:solidFill>
              </a:rPr>
              <a:t> : train(</a:t>
            </a:r>
            <a:r>
              <a:rPr lang="en-US" altLang="zh-TW" sz="2800" dirty="0" err="1">
                <a:solidFill>
                  <a:schemeClr val="tx1"/>
                </a:solidFill>
              </a:rPr>
              <a:t>γ</a:t>
            </a:r>
            <a:r>
              <a:rPr lang="en-US" altLang="zh-TW" sz="1600" dirty="0" err="1">
                <a:solidFill>
                  <a:schemeClr val="tx1"/>
                </a:solidFill>
              </a:rPr>
              <a:t>A</a:t>
            </a:r>
            <a:r>
              <a:rPr lang="en-US" altLang="zh-TW" sz="2800" dirty="0">
                <a:solidFill>
                  <a:schemeClr val="tx1"/>
                </a:solidFill>
              </a:rPr>
              <a:t>, </a:t>
            </a:r>
            <a:r>
              <a:rPr lang="el-GR" altLang="zh-TW" sz="2800" dirty="0">
                <a:solidFill>
                  <a:schemeClr val="tx1"/>
                </a:solidFill>
              </a:rPr>
              <a:t>γ</a:t>
            </a:r>
            <a:r>
              <a:rPr lang="en-US" altLang="zh-TW" sz="1600" dirty="0">
                <a:solidFill>
                  <a:schemeClr val="tx1"/>
                </a:solidFill>
              </a:rPr>
              <a:t>T</a:t>
            </a:r>
            <a:r>
              <a:rPr lang="en-US" altLang="zh-TW" sz="2800" dirty="0">
                <a:solidFill>
                  <a:schemeClr val="tx1"/>
                </a:solidFill>
              </a:rPr>
              <a:t>, </a:t>
            </a:r>
            <a:r>
              <a:rPr lang="el-GR" altLang="zh-TW" sz="2800" dirty="0">
                <a:solidFill>
                  <a:schemeClr val="tx1"/>
                </a:solidFill>
              </a:rPr>
              <a:t>γ</a:t>
            </a:r>
            <a:r>
              <a:rPr lang="en-US" altLang="zh-TW" sz="1600" dirty="0">
                <a:solidFill>
                  <a:schemeClr val="tx1"/>
                </a:solidFill>
              </a:rPr>
              <a:t>S</a:t>
            </a:r>
            <a:r>
              <a:rPr lang="en-US" altLang="zh-TW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</a:rPr>
              <a:t>) by 5-fold cross validation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INEX :  (1, 0.9, 0.8 )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200" dirty="0" err="1" smtClean="0">
                <a:solidFill>
                  <a:schemeClr val="tx1"/>
                </a:solidFill>
              </a:rPr>
              <a:t>SemSearch</a:t>
            </a:r>
            <a:r>
              <a:rPr lang="en-US" altLang="zh-TW" sz="2200" dirty="0" smtClean="0">
                <a:solidFill>
                  <a:schemeClr val="tx1"/>
                </a:solidFill>
              </a:rPr>
              <a:t> : (</a:t>
            </a:r>
            <a:r>
              <a:rPr lang="en-US" altLang="zh-TW" sz="2200" dirty="0">
                <a:solidFill>
                  <a:schemeClr val="tx1"/>
                </a:solidFill>
              </a:rPr>
              <a:t>1, </a:t>
            </a:r>
            <a:r>
              <a:rPr lang="en-US" altLang="zh-TW" sz="2200" dirty="0" smtClean="0">
                <a:solidFill>
                  <a:schemeClr val="tx1"/>
                </a:solidFill>
              </a:rPr>
              <a:t>0.1, 0.6 </a:t>
            </a:r>
            <a:r>
              <a:rPr lang="en-US" altLang="zh-TW" sz="2200" dirty="0">
                <a:solidFill>
                  <a:schemeClr val="tx1"/>
                </a:solidFill>
              </a:rPr>
              <a:t>)</a:t>
            </a:r>
          </a:p>
          <a:p>
            <a:pPr lvl="1"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6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</a:t>
            </a:r>
            <a:endParaRPr lang="zh-TW" altLang="en-US" sz="4000" dirty="0" smtClean="0">
              <a:cs typeface="Tunga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2" y="1988840"/>
            <a:ext cx="587693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433065" y="2736502"/>
            <a:ext cx="23042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dirty="0" smtClean="0"/>
              <a:t>Q9 </a:t>
            </a:r>
            <a:r>
              <a:rPr lang="en-US" altLang="zh-TW" dirty="0"/>
              <a:t>: </a:t>
            </a:r>
            <a:r>
              <a:rPr lang="en-US" altLang="zh-TW" dirty="0" err="1" smtClean="0"/>
              <a:t>mulan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hua</a:t>
            </a:r>
            <a:r>
              <a:rPr lang="en-US" altLang="zh-TW" dirty="0" smtClean="0"/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      animation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dirty="0" smtClean="0"/>
              <a:t>Q11 </a:t>
            </a:r>
            <a:r>
              <a:rPr lang="en-US" altLang="zh-TW" dirty="0"/>
              <a:t>: </a:t>
            </a:r>
            <a:r>
              <a:rPr lang="en-US" altLang="zh-TW" dirty="0" smtClean="0"/>
              <a:t>ancient 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dirty="0" smtClean="0"/>
              <a:t>                   </a:t>
            </a:r>
            <a:r>
              <a:rPr lang="en-US" altLang="zh-TW" dirty="0" err="1" smtClean="0"/>
              <a:t>rome</a:t>
            </a:r>
            <a:r>
              <a:rPr lang="en-US" altLang="zh-TW" dirty="0" smtClean="0"/>
              <a:t> era</a:t>
            </a:r>
          </a:p>
          <a:p>
            <a:pPr>
              <a:spcAft>
                <a:spcPts val="1200"/>
              </a:spcAft>
              <a:defRPr/>
            </a:pP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8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</a:t>
            </a:r>
            <a:endParaRPr lang="zh-TW" altLang="en-US" sz="4000" dirty="0" smtClean="0">
              <a:cs typeface="Tunga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959998"/>
            <a:ext cx="5853627" cy="35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433065" y="2736502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dirty="0"/>
              <a:t>Q78 : </a:t>
            </a:r>
            <a:r>
              <a:rPr lang="en-US" altLang="zh-TW" dirty="0" smtClean="0"/>
              <a:t>sharp-pc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dirty="0" smtClean="0"/>
              <a:t>Q90 </a:t>
            </a:r>
            <a:r>
              <a:rPr lang="en-US" altLang="zh-TW" dirty="0"/>
              <a:t>: </a:t>
            </a:r>
            <a:r>
              <a:rPr lang="en-US" altLang="zh-TW" dirty="0" smtClean="0"/>
              <a:t>university of 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phoenix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Q19 </a:t>
            </a:r>
            <a:r>
              <a:rPr lang="en-US" altLang="zh-TW" dirty="0"/>
              <a:t>: carl </a:t>
            </a:r>
            <a:r>
              <a:rPr lang="en-US" altLang="zh-TW" dirty="0" err="1"/>
              <a:t>lewis</a:t>
            </a:r>
            <a:endParaRPr lang="en-US" altLang="zh-TW" dirty="0"/>
          </a:p>
          <a:p>
            <a:pPr>
              <a:spcAft>
                <a:spcPts val="1200"/>
              </a:spcAft>
              <a:defRPr/>
            </a:pP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8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</a:t>
            </a:r>
            <a:endParaRPr lang="zh-TW" altLang="en-US" sz="4000" dirty="0" smtClean="0">
              <a:cs typeface="Tunga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6" y="2132856"/>
            <a:ext cx="66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6" y="4025900"/>
            <a:ext cx="6568158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8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Ranking robustness principle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framework to measure structure robustness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10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Databases contain entities, and entities contain attributes that take attribute value.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Some of the difficulties of answering a query: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User do not normally specify the desired schema element for each query term.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Ex : Godfather=&gt;title , company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The schema of the output is not specified.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Ex : Godfather=&gt;movies, actor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Introduce </a:t>
            </a:r>
            <a:r>
              <a:rPr lang="en-US" altLang="zh-TW" sz="2800" dirty="0">
                <a:solidFill>
                  <a:schemeClr val="tx1"/>
                </a:solidFill>
              </a:rPr>
              <a:t>the problem of prediction the degree of the difficulty for queried over databases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Set forth a principled framework and proposed novel algorithms to measure the degree of the difficulty of a query over a database.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Conclusion</a:t>
            </a:r>
            <a:endParaRPr lang="zh-TW" altLang="en-US" sz="4000" dirty="0" smtClean="0">
              <a:cs typeface="Tung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Researchers have proposed some methods to detect difficult queries over plain text document.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In this paper, it analyzes the characteristics of difficult queries over databases and propose a novel method to detect such queries.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43719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6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Model a database as a set of entity sets.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Entity set (S): a collection of entities E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Entity (E):  a set of attribute values A</a:t>
            </a:r>
            <a:r>
              <a:rPr lang="en-US" altLang="zh-TW" sz="2000" dirty="0" smtClean="0">
                <a:solidFill>
                  <a:schemeClr val="tx1"/>
                </a:solidFill>
              </a:rPr>
              <a:t>i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Attribute value (A): belongs to an attribute T (A </a:t>
            </a:r>
            <a:r>
              <a:rPr lang="az-Cyrl-AZ" altLang="zh-TW" sz="2800" dirty="0" smtClean="0">
                <a:solidFill>
                  <a:schemeClr val="tx1"/>
                </a:solidFill>
              </a:rPr>
              <a:t>є</a:t>
            </a:r>
            <a:r>
              <a:rPr lang="en-US" altLang="zh-TW" sz="2800" dirty="0" smtClean="0">
                <a:solidFill>
                  <a:schemeClr val="tx1"/>
                </a:solidFill>
              </a:rPr>
              <a:t> T)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Definition</a:t>
            </a:r>
            <a:endParaRPr lang="zh-TW" altLang="en-US" sz="4000" dirty="0" smtClean="0">
              <a:cs typeface="Tung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84951"/>
            <a:ext cx="5788222" cy="258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896633" y="4411051"/>
            <a:ext cx="3534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zh-TW" sz="2800" dirty="0" smtClean="0"/>
              <a:t>EX: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movie : entity</a:t>
            </a:r>
            <a:endParaRPr lang="en-US" altLang="zh-TW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dirty="0"/>
              <a:t>t</a:t>
            </a:r>
            <a:r>
              <a:rPr lang="en-US" altLang="zh-TW" dirty="0" smtClean="0"/>
              <a:t>itle : attribute</a:t>
            </a:r>
            <a:endParaRPr lang="en-US" altLang="zh-TW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Godfather : attribute </a:t>
            </a:r>
            <a:r>
              <a:rPr lang="en-US" altLang="zh-TW" dirty="0"/>
              <a:t>value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4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Query (Q) : a set of terms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Q = {  q</a:t>
            </a:r>
            <a:r>
              <a:rPr lang="en-US" altLang="zh-TW" sz="1800" dirty="0" smtClean="0">
                <a:solidFill>
                  <a:schemeClr val="tx1"/>
                </a:solidFill>
              </a:rPr>
              <a:t>1</a:t>
            </a:r>
            <a:r>
              <a:rPr lang="en-US" altLang="zh-TW" sz="2600" dirty="0" smtClean="0">
                <a:solidFill>
                  <a:schemeClr val="tx1"/>
                </a:solidFill>
              </a:rPr>
              <a:t>, q</a:t>
            </a:r>
            <a:r>
              <a:rPr lang="en-US" altLang="zh-TW" sz="1800" dirty="0" smtClean="0">
                <a:solidFill>
                  <a:schemeClr val="tx1"/>
                </a:solidFill>
              </a:rPr>
              <a:t>2</a:t>
            </a:r>
            <a:r>
              <a:rPr lang="en-US" altLang="zh-TW" sz="2600" dirty="0" smtClean="0">
                <a:solidFill>
                  <a:schemeClr val="tx1"/>
                </a:solidFill>
              </a:rPr>
              <a:t>, ….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q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|Q</a:t>
            </a:r>
            <a:r>
              <a:rPr lang="en-US" altLang="zh-TW" sz="1400" dirty="0" smtClean="0">
                <a:solidFill>
                  <a:schemeClr val="tx1"/>
                </a:solidFill>
              </a:rPr>
              <a:t>|    </a:t>
            </a:r>
            <a:r>
              <a:rPr lang="en-US" altLang="zh-TW" sz="2600" dirty="0" smtClean="0">
                <a:solidFill>
                  <a:schemeClr val="tx1"/>
                </a:solidFill>
              </a:rPr>
              <a:t>}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Entity (E)</a:t>
            </a:r>
            <a:r>
              <a:rPr lang="zh-TW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</a:rPr>
              <a:t>is an answer to Q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iff</a:t>
            </a:r>
            <a:r>
              <a:rPr lang="en-US" altLang="zh-TW" sz="2800" dirty="0" smtClean="0">
                <a:solidFill>
                  <a:schemeClr val="tx1"/>
                </a:solidFill>
              </a:rPr>
              <a:t> at least one of its attribute values contains a term q</a:t>
            </a:r>
            <a:r>
              <a:rPr lang="en-US" altLang="zh-TW" sz="1800" dirty="0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 in Q</a:t>
            </a:r>
          </a:p>
          <a:p>
            <a:pPr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Given  data base DB and query Q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Retrieval function g(E, Q, DB)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Ranked list L(Q, g, DB)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Definition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4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rgbClr val="C00000"/>
                </a:solidFill>
              </a:rPr>
              <a:t>Ranking robustness principle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framework to measure structure robustness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2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If a text retrieval method effectively ranks the answers to a query in a collection of text documents, it will also perform well for that query over the version of the collection that contains some errors such as repeated terms.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A query to be more </a:t>
            </a:r>
            <a:r>
              <a:rPr lang="en-US" altLang="zh-TW" sz="2200" b="1" dirty="0" smtClean="0">
                <a:solidFill>
                  <a:schemeClr val="tx1"/>
                </a:solidFill>
              </a:rPr>
              <a:t>difficult</a:t>
            </a:r>
            <a:r>
              <a:rPr lang="en-US" altLang="zh-TW" sz="2200" dirty="0" smtClean="0">
                <a:solidFill>
                  <a:schemeClr val="tx1"/>
                </a:solidFill>
              </a:rPr>
              <a:t> if its rankings over the original and the corrupted versions of the data </a:t>
            </a:r>
            <a:r>
              <a:rPr lang="en-US" altLang="zh-TW" sz="2200" b="1" dirty="0" smtClean="0">
                <a:solidFill>
                  <a:schemeClr val="tx1"/>
                </a:solidFill>
              </a:rPr>
              <a:t>are less similar</a:t>
            </a:r>
            <a:r>
              <a:rPr lang="en-US" altLang="zh-TW" sz="22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Use Ranking Robustness Principle as a domain independent proxy metric to measure the degree of the difficulties of queries.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Ranking Robustness Principle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2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more diverse</a:t>
            </a:r>
            <a:r>
              <a:rPr lang="en-US" altLang="zh-TW" sz="2800" dirty="0" smtClean="0">
                <a:solidFill>
                  <a:schemeClr val="tx1"/>
                </a:solidFill>
              </a:rPr>
              <a:t> the candidate answers of a query are, the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more difficult</a:t>
            </a:r>
            <a:r>
              <a:rPr lang="en-US" altLang="zh-TW" sz="2800" dirty="0" smtClean="0">
                <a:solidFill>
                  <a:schemeClr val="tx1"/>
                </a:solidFill>
              </a:rPr>
              <a:t> the query is.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 : more entities match the term in a query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 : each attribute describes a different aspect of an entity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Ranking Robustness Principle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1267</TotalTime>
  <Words>1205</Words>
  <Application>Microsoft Office PowerPoint</Application>
  <PresentationFormat>如螢幕大小 (4:3)</PresentationFormat>
  <Paragraphs>345</Paragraphs>
  <Slides>30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Soho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44</cp:revision>
  <cp:lastPrinted>2013-06-10T01:09:06Z</cp:lastPrinted>
  <dcterms:created xsi:type="dcterms:W3CDTF">2013-06-08T15:21:02Z</dcterms:created>
  <dcterms:modified xsi:type="dcterms:W3CDTF">2013-06-10T01:38:03Z</dcterms:modified>
</cp:coreProperties>
</file>